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</p:sldMasterIdLst>
  <p:notesMasterIdLst>
    <p:notesMasterId r:id="rId11"/>
  </p:notesMasterIdLst>
  <p:sldIdLst>
    <p:sldId id="257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778D-4D1F-4385-8B98-6D94A37F002A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92E2A-3335-4521-8CFD-0582F2691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0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DiagBox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on GTS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3302D-A082-4879-BD87-974CA6454536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6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4DAC7-9F88-7A41-9DF3-3128E8CB422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7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3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 userDrawn="1"/>
        </p:nvSpPr>
        <p:spPr bwMode="auto">
          <a:xfrm>
            <a:off x="402167" y="1619253"/>
            <a:ext cx="9956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Toyota Display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1919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18072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6D4F90B-6CB5-1E41-B0A3-A49EE58CF3E8}" type="datetime1">
              <a:rPr lang="en-US" sz="105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6/29/2016</a:t>
            </a:fld>
            <a:endParaRPr lang="en-US" sz="1050">
              <a:solidFill>
                <a:srgbClr val="000000"/>
              </a:solidFill>
            </a:endParaRPr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18072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000000"/>
              </a:solidFill>
            </a:endParaRPr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18072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5622E0-5FEF-8146-B9EF-00B86C3038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5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12" y="704998"/>
            <a:ext cx="11466080" cy="5793527"/>
          </a:xfrm>
        </p:spPr>
        <p:txBody>
          <a:bodyPr/>
          <a:lstStyle>
            <a:lvl2pPr marL="266700" indent="-130969">
              <a:defRPr sz="1425"/>
            </a:lvl2pPr>
            <a:lvl3pPr marL="471488" indent="-130969">
              <a:defRPr/>
            </a:lvl3pPr>
            <a:lvl4pPr marL="670322" indent="-130969">
              <a:buFont typeface="Wingdings 2" pitchFamily="18" charset="2"/>
              <a:buChar char=""/>
              <a:defRPr sz="1275"/>
            </a:lvl4pPr>
            <a:lvl5pPr marL="873919" indent="-130969">
              <a:buFont typeface="Toyota Display" pitchFamily="2" charset="0"/>
              <a:buChar char="·"/>
              <a:tabLst/>
              <a:defRPr sz="1200"/>
            </a:lvl5pPr>
            <a:lvl6pPr marL="1009650" indent="-136922">
              <a:buFont typeface="Calibri" panose="020F0502020204030204" pitchFamily="34" charset="0"/>
              <a:buChar char="‐"/>
              <a:defRPr sz="1125" baseline="0"/>
            </a:lvl6pPr>
            <a:lvl7pPr marL="1140619" indent="-130969">
              <a:buFont typeface="Symbol" panose="05050102010706020507" pitchFamily="18" charset="2"/>
              <a:buChar char=""/>
              <a:defRPr sz="1050"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Eighth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177547"/>
            <a:ext cx="10267741" cy="52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97931" y="1868043"/>
            <a:ext cx="4800000" cy="453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54732" y="1868043"/>
            <a:ext cx="4800000" cy="453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85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937" y="1846263"/>
            <a:ext cx="479999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937" y="2773652"/>
            <a:ext cx="4799999" cy="355176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5554735" y="1846263"/>
            <a:ext cx="479999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5554735" y="2773652"/>
            <a:ext cx="4799999" cy="355176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0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177547"/>
            <a:ext cx="10267741" cy="52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06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47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37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7935" y="1846263"/>
            <a:ext cx="4799999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397935" y="4227513"/>
            <a:ext cx="4799999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4"/>
          </p:nvPr>
        </p:nvSpPr>
        <p:spPr>
          <a:xfrm>
            <a:off x="5554735" y="1846263"/>
            <a:ext cx="4799999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5"/>
          </p:nvPr>
        </p:nvSpPr>
        <p:spPr>
          <a:xfrm>
            <a:off x="5554735" y="4227513"/>
            <a:ext cx="4799999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56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7937" y="1846266"/>
            <a:ext cx="4799999" cy="4194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3"/>
          </p:nvPr>
        </p:nvSpPr>
        <p:spPr>
          <a:xfrm>
            <a:off x="5554735" y="1846266"/>
            <a:ext cx="4799999" cy="4194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3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8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7933" y="1846263"/>
            <a:ext cx="9956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3"/>
          </p:nvPr>
        </p:nvSpPr>
        <p:spPr>
          <a:xfrm>
            <a:off x="397933" y="4234393"/>
            <a:ext cx="9956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06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7352" y="1846263"/>
            <a:ext cx="9967381" cy="43307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30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7351" y="1846263"/>
            <a:ext cx="9967383" cy="45339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37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16595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2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03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64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8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9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6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91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45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08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 userDrawn="1"/>
        </p:nvSpPr>
        <p:spPr bwMode="auto">
          <a:xfrm>
            <a:off x="402167" y="1619253"/>
            <a:ext cx="9956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Toyota Display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95133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18072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6D4F90B-6CB5-1E41-B0A3-A49EE58CF3E8}" type="datetime1">
              <a:rPr lang="en-US" sz="105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6/29/2016</a:t>
            </a:fld>
            <a:endParaRPr lang="en-US" sz="1050">
              <a:solidFill>
                <a:srgbClr val="000000"/>
              </a:solidFill>
            </a:endParaRPr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18072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000000"/>
              </a:solidFill>
            </a:endParaRPr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18072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5622E0-5FEF-8146-B9EF-00B86C3038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44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12" y="704998"/>
            <a:ext cx="11466080" cy="5793527"/>
          </a:xfrm>
        </p:spPr>
        <p:txBody>
          <a:bodyPr/>
          <a:lstStyle>
            <a:lvl2pPr marL="266700" indent="-130969">
              <a:defRPr sz="1425"/>
            </a:lvl2pPr>
            <a:lvl3pPr marL="471488" indent="-130969">
              <a:defRPr/>
            </a:lvl3pPr>
            <a:lvl4pPr marL="670322" indent="-130969">
              <a:buFont typeface="Wingdings 2" pitchFamily="18" charset="2"/>
              <a:buChar char=""/>
              <a:defRPr sz="1275"/>
            </a:lvl4pPr>
            <a:lvl5pPr marL="873919" indent="-130969">
              <a:buFont typeface="Toyota Display" pitchFamily="2" charset="0"/>
              <a:buChar char="·"/>
              <a:tabLst/>
              <a:defRPr sz="1200"/>
            </a:lvl5pPr>
            <a:lvl6pPr marL="1009650" indent="-136922">
              <a:buFont typeface="Calibri" panose="020F0502020204030204" pitchFamily="34" charset="0"/>
              <a:buChar char="‐"/>
              <a:defRPr sz="1125" baseline="0"/>
            </a:lvl6pPr>
            <a:lvl7pPr marL="1140619" indent="-130969">
              <a:buFont typeface="Symbol" panose="05050102010706020507" pitchFamily="18" charset="2"/>
              <a:buChar char=""/>
              <a:defRPr sz="1050"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Eighth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177547"/>
            <a:ext cx="10267741" cy="52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97931" y="1868043"/>
            <a:ext cx="4800000" cy="453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54732" y="1868043"/>
            <a:ext cx="4800000" cy="453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85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937" y="1846263"/>
            <a:ext cx="479999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937" y="2773652"/>
            <a:ext cx="4799999" cy="355176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5554735" y="1846263"/>
            <a:ext cx="479999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5554735" y="2773652"/>
            <a:ext cx="4799999" cy="355176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41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177547"/>
            <a:ext cx="10267741" cy="52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49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4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4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7935" y="1846263"/>
            <a:ext cx="4799999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397935" y="4227513"/>
            <a:ext cx="4799999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4"/>
          </p:nvPr>
        </p:nvSpPr>
        <p:spPr>
          <a:xfrm>
            <a:off x="5554735" y="1846263"/>
            <a:ext cx="4799999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5"/>
          </p:nvPr>
        </p:nvSpPr>
        <p:spPr>
          <a:xfrm>
            <a:off x="5554735" y="4227513"/>
            <a:ext cx="4799999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89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7937" y="1846266"/>
            <a:ext cx="4799999" cy="4194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3"/>
          </p:nvPr>
        </p:nvSpPr>
        <p:spPr>
          <a:xfrm>
            <a:off x="5554735" y="1846266"/>
            <a:ext cx="4799999" cy="4194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93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7933" y="1846263"/>
            <a:ext cx="9956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3"/>
          </p:nvPr>
        </p:nvSpPr>
        <p:spPr>
          <a:xfrm>
            <a:off x="397933" y="4234393"/>
            <a:ext cx="9956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510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7352" y="1846263"/>
            <a:ext cx="9967381" cy="43307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55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7351" y="1846263"/>
            <a:ext cx="9967383" cy="45339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5" y="228377"/>
            <a:ext cx="9956799" cy="13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8" y="6585633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998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609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12" y="781778"/>
            <a:ext cx="10232363" cy="5716746"/>
          </a:xfrm>
        </p:spPr>
        <p:txBody>
          <a:bodyPr/>
          <a:lstStyle>
            <a:lvl2pPr marL="473992" indent="-232764">
              <a:defRPr sz="2532"/>
            </a:lvl2pPr>
            <a:lvl3pPr marL="837949" indent="-232764">
              <a:defRPr/>
            </a:lvl3pPr>
            <a:lvl4pPr marL="1191327" indent="-232764">
              <a:buFont typeface="Wingdings 2" pitchFamily="18" charset="2"/>
              <a:buChar char=""/>
              <a:defRPr sz="2266"/>
            </a:lvl4pPr>
            <a:lvl5pPr marL="1553168" indent="-232764">
              <a:buFont typeface="Toyota Display" pitchFamily="2" charset="0"/>
              <a:buChar char="·"/>
              <a:tabLst/>
              <a:defRPr sz="2133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4" y="177545"/>
            <a:ext cx="10267741" cy="5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4265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2106" y="6585632"/>
            <a:ext cx="859262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333">
                <a:solidFill>
                  <a:srgbClr val="4D4F53"/>
                </a:solidFill>
                <a:latin typeface="Toyota Text" charset="0"/>
                <a:ea typeface="ＭＳ Ｐゴシック" charset="0"/>
                <a:cs typeface="+mn-cs"/>
              </a:defRPr>
            </a:lvl1pPr>
          </a:lstStyle>
          <a:p>
            <a:pPr defTabSz="483290"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1" y="6585632"/>
            <a:ext cx="370418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333" smtClean="0">
                <a:solidFill>
                  <a:srgbClr val="4D4F53"/>
                </a:solidFill>
              </a:defRPr>
            </a:lvl1pPr>
          </a:lstStyle>
          <a:p>
            <a:pPr defTabSz="483290">
              <a:defRPr/>
            </a:pPr>
            <a:fld id="{CAE640C3-0938-3D4A-95DA-CD7D51D9AE22}" type="slidenum">
              <a:rPr lang="en-US" smtClean="0"/>
              <a:pPr defTabSz="48329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4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50" y="1846264"/>
            <a:ext cx="9896184" cy="2142066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6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8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83290"/>
            <a:fld id="{5E47946B-FFBC-5648-825E-CA236077664F}" type="datetimeFigureOut">
              <a:rPr lang="en-US" smtClean="0">
                <a:solidFill>
                  <a:srgbClr val="000000"/>
                </a:solidFill>
              </a:rPr>
              <a:pPr defTabSz="483290"/>
              <a:t>6/29/2016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83290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83290"/>
            <a:fld id="{A063FD04-85EE-7A4F-B196-0E3A07EC7E41}" type="slidenum">
              <a:rPr lang="en-US" smtClean="0">
                <a:solidFill>
                  <a:srgbClr val="000000"/>
                </a:solidFill>
              </a:rPr>
              <a:pPr defTabSz="48329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1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9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4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7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7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449" y="1846266"/>
            <a:ext cx="9896184" cy="2142067"/>
          </a:xfrm>
        </p:spPr>
        <p:txBody>
          <a:bodyPr/>
          <a:lstStyle>
            <a:lvl1pPr marL="0" indent="0">
              <a:buFont typeface="Toyota Display" charset="0"/>
              <a:buNone/>
              <a:defRPr b="0" i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68" y="243205"/>
            <a:ext cx="9914467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7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6" y="228375"/>
            <a:ext cx="10258433" cy="6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7936" y="970242"/>
            <a:ext cx="10258433" cy="555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AE640C3-0938-3D4A-95DA-CD7D51D9AE22}" type="slidenum">
              <a:rPr lang="en-US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193591" y="1143001"/>
            <a:ext cx="184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3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/>
  <p:txStyles>
    <p:titleStyle>
      <a:lvl1pPr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700" b="1">
          <a:solidFill>
            <a:srgbClr val="CF142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2pPr>
      <a:lvl3pPr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3pPr>
      <a:lvl4pPr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4pPr>
      <a:lvl5pPr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5pPr>
      <a:lvl6pPr marL="342900"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6pPr>
      <a:lvl7pPr marL="685800"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7pPr>
      <a:lvl8pPr marL="1028700"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8pPr>
      <a:lvl9pPr marL="1371600"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0"/>
        </a:spcAft>
        <a:buFont typeface="Toyota Display" charset="0"/>
        <a:buNone/>
        <a:defRPr sz="1800" b="1">
          <a:solidFill>
            <a:srgbClr val="4D4F53"/>
          </a:solidFill>
          <a:latin typeface="+mn-lt"/>
          <a:ea typeface="+mn-ea"/>
          <a:cs typeface="+mn-cs"/>
        </a:defRPr>
      </a:lvl1pPr>
      <a:lvl2pPr marL="471488" indent="-130969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425">
          <a:solidFill>
            <a:srgbClr val="000000"/>
          </a:solidFill>
          <a:latin typeface="+mn-lt"/>
          <a:ea typeface="+mn-ea"/>
        </a:defRPr>
      </a:lvl2pPr>
      <a:lvl3pPr marL="670322" indent="-126206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Calibri" pitchFamily="34" charset="0"/>
        <a:buChar char="‐"/>
        <a:defRPr>
          <a:solidFill>
            <a:srgbClr val="000000"/>
          </a:solidFill>
          <a:latin typeface="+mn-lt"/>
          <a:ea typeface="+mn-ea"/>
        </a:defRPr>
      </a:lvl3pPr>
      <a:lvl4pPr marL="873919" indent="-126206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Wingdings 2" pitchFamily="18" charset="2"/>
        <a:buChar char=""/>
        <a:defRPr sz="1275">
          <a:solidFill>
            <a:srgbClr val="000000"/>
          </a:solidFill>
          <a:latin typeface="+mn-lt"/>
          <a:ea typeface="+mn-ea"/>
        </a:defRPr>
      </a:lvl4pPr>
      <a:lvl5pPr marL="1078706" indent="-134541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Calibri" pitchFamily="34" charset="0"/>
        <a:buChar char="‐"/>
        <a:defRPr sz="1200">
          <a:solidFill>
            <a:srgbClr val="000000"/>
          </a:solidFill>
          <a:latin typeface="+mn-lt"/>
          <a:ea typeface="+mn-ea"/>
        </a:defRPr>
      </a:lvl5pPr>
      <a:lvl6pPr marL="1489472" indent="-202406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Toyota Display" charset="0"/>
        <a:buChar char="—"/>
        <a:defRPr>
          <a:solidFill>
            <a:srgbClr val="000000"/>
          </a:solidFill>
          <a:latin typeface="+mn-lt"/>
          <a:ea typeface="+mn-ea"/>
        </a:defRPr>
      </a:lvl6pPr>
      <a:lvl7pPr marL="1832372" indent="-202406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Toyota Display" charset="0"/>
        <a:buChar char="—"/>
        <a:defRPr>
          <a:solidFill>
            <a:srgbClr val="000000"/>
          </a:solidFill>
          <a:latin typeface="+mn-lt"/>
          <a:ea typeface="+mn-ea"/>
        </a:defRPr>
      </a:lvl7pPr>
      <a:lvl8pPr marL="2175272" indent="-202406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Toyota Display" charset="0"/>
        <a:buChar char="—"/>
        <a:defRPr>
          <a:solidFill>
            <a:srgbClr val="000000"/>
          </a:solidFill>
          <a:latin typeface="+mn-lt"/>
          <a:ea typeface="+mn-ea"/>
        </a:defRPr>
      </a:lvl8pPr>
      <a:lvl9pPr marL="2518172" indent="-202406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Toyota Display" charset="0"/>
        <a:buChar char="—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7936" y="228375"/>
            <a:ext cx="10258433" cy="6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7936" y="970242"/>
            <a:ext cx="10258433" cy="555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42" y="6585633"/>
            <a:ext cx="370417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 smtClean="0">
                <a:solidFill>
                  <a:srgbClr val="4D4F53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AE640C3-0938-3D4A-95DA-CD7D51D9AE22}" type="slidenum">
              <a:rPr lang="en-US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193591" y="1143001"/>
            <a:ext cx="184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5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hf hdr="0" ftr="0"/>
  <p:txStyles>
    <p:titleStyle>
      <a:lvl1pPr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700" b="1">
          <a:solidFill>
            <a:srgbClr val="CF142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2pPr>
      <a:lvl3pPr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3pPr>
      <a:lvl4pPr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4pPr>
      <a:lvl5pPr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5pPr>
      <a:lvl6pPr marL="342900"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6pPr>
      <a:lvl7pPr marL="685800"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7pPr>
      <a:lvl8pPr marL="1028700"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8pPr>
      <a:lvl9pPr marL="1371600"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defRPr sz="2400" b="1">
          <a:solidFill>
            <a:srgbClr val="CF142B"/>
          </a:solidFill>
          <a:latin typeface="Toyota Display" charset="0"/>
          <a:ea typeface="ＭＳ Ｐゴシック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0"/>
        </a:spcAft>
        <a:buFont typeface="Toyota Display" charset="0"/>
        <a:buNone/>
        <a:defRPr sz="1800" b="1">
          <a:solidFill>
            <a:srgbClr val="4D4F53"/>
          </a:solidFill>
          <a:latin typeface="+mn-lt"/>
          <a:ea typeface="+mn-ea"/>
          <a:cs typeface="+mn-cs"/>
        </a:defRPr>
      </a:lvl1pPr>
      <a:lvl2pPr marL="471488" indent="-130969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425">
          <a:solidFill>
            <a:srgbClr val="000000"/>
          </a:solidFill>
          <a:latin typeface="+mn-lt"/>
          <a:ea typeface="+mn-ea"/>
        </a:defRPr>
      </a:lvl2pPr>
      <a:lvl3pPr marL="670322" indent="-126206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Calibri" pitchFamily="34" charset="0"/>
        <a:buChar char="‐"/>
        <a:defRPr>
          <a:solidFill>
            <a:srgbClr val="000000"/>
          </a:solidFill>
          <a:latin typeface="+mn-lt"/>
          <a:ea typeface="+mn-ea"/>
        </a:defRPr>
      </a:lvl3pPr>
      <a:lvl4pPr marL="873919" indent="-126206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Wingdings 2" pitchFamily="18" charset="2"/>
        <a:buChar char=""/>
        <a:defRPr sz="1275">
          <a:solidFill>
            <a:srgbClr val="000000"/>
          </a:solidFill>
          <a:latin typeface="+mn-lt"/>
          <a:ea typeface="+mn-ea"/>
        </a:defRPr>
      </a:lvl4pPr>
      <a:lvl5pPr marL="1078706" indent="-134541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Calibri" pitchFamily="34" charset="0"/>
        <a:buChar char="‐"/>
        <a:defRPr sz="1200">
          <a:solidFill>
            <a:srgbClr val="000000"/>
          </a:solidFill>
          <a:latin typeface="+mn-lt"/>
          <a:ea typeface="+mn-ea"/>
        </a:defRPr>
      </a:lvl5pPr>
      <a:lvl6pPr marL="1489472" indent="-202406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Toyota Display" charset="0"/>
        <a:buChar char="—"/>
        <a:defRPr>
          <a:solidFill>
            <a:srgbClr val="000000"/>
          </a:solidFill>
          <a:latin typeface="+mn-lt"/>
          <a:ea typeface="+mn-ea"/>
        </a:defRPr>
      </a:lvl6pPr>
      <a:lvl7pPr marL="1832372" indent="-202406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Toyota Display" charset="0"/>
        <a:buChar char="—"/>
        <a:defRPr>
          <a:solidFill>
            <a:srgbClr val="000000"/>
          </a:solidFill>
          <a:latin typeface="+mn-lt"/>
          <a:ea typeface="+mn-ea"/>
        </a:defRPr>
      </a:lvl7pPr>
      <a:lvl8pPr marL="2175272" indent="-202406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Toyota Display" charset="0"/>
        <a:buChar char="—"/>
        <a:defRPr>
          <a:solidFill>
            <a:srgbClr val="000000"/>
          </a:solidFill>
          <a:latin typeface="+mn-lt"/>
          <a:ea typeface="+mn-ea"/>
        </a:defRPr>
      </a:lvl8pPr>
      <a:lvl9pPr marL="2518172" indent="-202406" algn="l" rtl="0" eaLnBrk="1" fontAlgn="base" hangingPunct="1">
        <a:lnSpc>
          <a:spcPct val="109000"/>
        </a:lnSpc>
        <a:spcBef>
          <a:spcPct val="0"/>
        </a:spcBef>
        <a:spcAft>
          <a:spcPct val="0"/>
        </a:spcAft>
        <a:buFont typeface="Toyota Display" charset="0"/>
        <a:buChar char="—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670" y="501744"/>
            <a:ext cx="10011924" cy="117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4670" y="1869129"/>
            <a:ext cx="10011924" cy="410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76055" y="1143005"/>
            <a:ext cx="219808" cy="366225"/>
          </a:xfrm>
          <a:prstGeom prst="rect">
            <a:avLst/>
          </a:prstGeom>
          <a:noFill/>
        </p:spPr>
        <p:txBody>
          <a:bodyPr wrap="none" lIns="108809" tIns="54405" rIns="108809" bIns="54405" rtlCol="0">
            <a:spAutoFit/>
          </a:bodyPr>
          <a:lstStyle/>
          <a:p>
            <a:pPr algn="ctr" defTabSz="914113" fontAlgn="base">
              <a:spcBef>
                <a:spcPct val="0"/>
              </a:spcBef>
              <a:spcAft>
                <a:spcPct val="0"/>
              </a:spcAft>
            </a:pPr>
            <a:endParaRPr lang="en-US" sz="1666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5" t="-1" r="2539" b="69284"/>
          <a:stretch/>
        </p:blipFill>
        <p:spPr>
          <a:xfrm>
            <a:off x="10669833" y="1"/>
            <a:ext cx="1212606" cy="2106490"/>
          </a:xfrm>
          <a:prstGeom prst="rect">
            <a:avLst/>
          </a:prstGeom>
          <a:effectLst>
            <a:outerShdw blurRad="88900" algn="ctr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32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ransition>
    <p:fade/>
  </p:transition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998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lnSpc>
          <a:spcPct val="99000"/>
        </a:lnSpc>
        <a:spcBef>
          <a:spcPct val="0"/>
        </a:spcBef>
        <a:spcAft>
          <a:spcPct val="0"/>
        </a:spcAft>
        <a:defRPr sz="3832" b="1">
          <a:solidFill>
            <a:srgbClr val="CF142B"/>
          </a:solidFill>
          <a:latin typeface="Toyota Display" charset="0"/>
          <a:ea typeface="ＭＳ Ｐゴシック" charset="0"/>
        </a:defRPr>
      </a:lvl2pPr>
      <a:lvl3pPr algn="l" rtl="0" fontAlgn="base">
        <a:lnSpc>
          <a:spcPct val="99000"/>
        </a:lnSpc>
        <a:spcBef>
          <a:spcPct val="0"/>
        </a:spcBef>
        <a:spcAft>
          <a:spcPct val="0"/>
        </a:spcAft>
        <a:defRPr sz="3832" b="1">
          <a:solidFill>
            <a:srgbClr val="CF142B"/>
          </a:solidFill>
          <a:latin typeface="Toyota Display" charset="0"/>
          <a:ea typeface="ＭＳ Ｐゴシック" charset="0"/>
        </a:defRPr>
      </a:lvl3pPr>
      <a:lvl4pPr algn="l" rtl="0" fontAlgn="base">
        <a:lnSpc>
          <a:spcPct val="99000"/>
        </a:lnSpc>
        <a:spcBef>
          <a:spcPct val="0"/>
        </a:spcBef>
        <a:spcAft>
          <a:spcPct val="0"/>
        </a:spcAft>
        <a:defRPr sz="3832" b="1">
          <a:solidFill>
            <a:srgbClr val="CF142B"/>
          </a:solidFill>
          <a:latin typeface="Toyota Display" charset="0"/>
          <a:ea typeface="ＭＳ Ｐゴシック" charset="0"/>
        </a:defRPr>
      </a:lvl4pPr>
      <a:lvl5pPr algn="l" rtl="0" fontAlgn="base">
        <a:lnSpc>
          <a:spcPct val="99000"/>
        </a:lnSpc>
        <a:spcBef>
          <a:spcPct val="0"/>
        </a:spcBef>
        <a:spcAft>
          <a:spcPct val="0"/>
        </a:spcAft>
        <a:defRPr sz="3832" b="1">
          <a:solidFill>
            <a:srgbClr val="CF142B"/>
          </a:solidFill>
          <a:latin typeface="Toyota Display" charset="0"/>
          <a:ea typeface="ＭＳ Ｐゴシック" charset="0"/>
        </a:defRPr>
      </a:lvl5pPr>
      <a:lvl6pPr marL="544016" algn="l" rtl="0" fontAlgn="base">
        <a:lnSpc>
          <a:spcPct val="99000"/>
        </a:lnSpc>
        <a:spcBef>
          <a:spcPct val="0"/>
        </a:spcBef>
        <a:spcAft>
          <a:spcPct val="0"/>
        </a:spcAft>
        <a:defRPr sz="3832" b="1">
          <a:solidFill>
            <a:srgbClr val="CF142B"/>
          </a:solidFill>
          <a:latin typeface="Toyota Display" charset="0"/>
          <a:ea typeface="ＭＳ Ｐゴシック" charset="0"/>
        </a:defRPr>
      </a:lvl6pPr>
      <a:lvl7pPr marL="1088035" algn="l" rtl="0" fontAlgn="base">
        <a:lnSpc>
          <a:spcPct val="99000"/>
        </a:lnSpc>
        <a:spcBef>
          <a:spcPct val="0"/>
        </a:spcBef>
        <a:spcAft>
          <a:spcPct val="0"/>
        </a:spcAft>
        <a:defRPr sz="3832" b="1">
          <a:solidFill>
            <a:srgbClr val="CF142B"/>
          </a:solidFill>
          <a:latin typeface="Toyota Display" charset="0"/>
          <a:ea typeface="ＭＳ Ｐゴシック" charset="0"/>
        </a:defRPr>
      </a:lvl7pPr>
      <a:lvl8pPr marL="1632053" algn="l" rtl="0" fontAlgn="base">
        <a:lnSpc>
          <a:spcPct val="99000"/>
        </a:lnSpc>
        <a:spcBef>
          <a:spcPct val="0"/>
        </a:spcBef>
        <a:spcAft>
          <a:spcPct val="0"/>
        </a:spcAft>
        <a:defRPr sz="3832" b="1">
          <a:solidFill>
            <a:srgbClr val="CF142B"/>
          </a:solidFill>
          <a:latin typeface="Toyota Display" charset="0"/>
          <a:ea typeface="ＭＳ Ｐゴシック" charset="0"/>
        </a:defRPr>
      </a:lvl8pPr>
      <a:lvl9pPr marL="2176070" algn="l" rtl="0" fontAlgn="base">
        <a:lnSpc>
          <a:spcPct val="99000"/>
        </a:lnSpc>
        <a:spcBef>
          <a:spcPct val="0"/>
        </a:spcBef>
        <a:spcAft>
          <a:spcPct val="0"/>
        </a:spcAft>
        <a:defRPr sz="3832" b="1">
          <a:solidFill>
            <a:srgbClr val="CF142B"/>
          </a:solidFill>
          <a:latin typeface="Toyota Display" charset="0"/>
          <a:ea typeface="ＭＳ Ｐゴシック" charset="0"/>
        </a:defRPr>
      </a:lvl9pPr>
    </p:titleStyle>
    <p:bodyStyle>
      <a:lvl1pPr marL="538350" indent="-538350" algn="l" rtl="0" fontAlgn="base">
        <a:lnSpc>
          <a:spcPct val="100000"/>
        </a:lnSpc>
        <a:spcBef>
          <a:spcPts val="1000"/>
        </a:spcBef>
        <a:spcAft>
          <a:spcPts val="500"/>
        </a:spcAft>
        <a:buFont typeface="Toyota Display" charset="0"/>
        <a:buChar char="—"/>
        <a:defRPr sz="2332" b="1">
          <a:solidFill>
            <a:schemeClr val="tx2"/>
          </a:solidFill>
          <a:latin typeface="+mn-lt"/>
          <a:ea typeface="+mn-ea"/>
          <a:cs typeface="+mn-cs"/>
        </a:defRPr>
      </a:lvl1pPr>
      <a:lvl2pPr marL="861360" indent="-321121" algn="l" rtl="0" fontAlgn="base">
        <a:lnSpc>
          <a:spcPct val="100000"/>
        </a:lnSpc>
        <a:spcBef>
          <a:spcPts val="0"/>
        </a:spcBef>
        <a:spcAft>
          <a:spcPts val="500"/>
        </a:spcAft>
        <a:buFont typeface="Toyota Text" charset="0"/>
        <a:buChar char="—"/>
        <a:defRPr sz="1666">
          <a:solidFill>
            <a:schemeClr val="tx2"/>
          </a:solidFill>
          <a:latin typeface="+mn-lt"/>
          <a:ea typeface="+mn-ea"/>
        </a:defRPr>
      </a:lvl2pPr>
      <a:lvl3pPr marL="1184372" indent="-321121" algn="l" rtl="0" fontAlgn="base">
        <a:lnSpc>
          <a:spcPct val="100000"/>
        </a:lnSpc>
        <a:spcBef>
          <a:spcPts val="0"/>
        </a:spcBef>
        <a:spcAft>
          <a:spcPts val="500"/>
        </a:spcAft>
        <a:buFont typeface="Toyota Text" pitchFamily="34" charset="0"/>
        <a:buChar char="—"/>
        <a:defRPr sz="1666">
          <a:solidFill>
            <a:schemeClr val="tx2"/>
          </a:solidFill>
          <a:latin typeface="+mn-lt"/>
          <a:ea typeface="+mn-ea"/>
        </a:defRPr>
      </a:lvl3pPr>
      <a:lvl4pPr marL="1496048" indent="-309787" algn="l" rtl="0" fontAlgn="base">
        <a:lnSpc>
          <a:spcPct val="100000"/>
        </a:lnSpc>
        <a:spcBef>
          <a:spcPts val="0"/>
        </a:spcBef>
        <a:spcAft>
          <a:spcPts val="500"/>
        </a:spcAft>
        <a:buFont typeface="Toyota Text" pitchFamily="34" charset="0"/>
        <a:buChar char="—"/>
        <a:defRPr sz="1666">
          <a:solidFill>
            <a:schemeClr val="tx2"/>
          </a:solidFill>
          <a:latin typeface="+mn-lt"/>
          <a:ea typeface="+mn-ea"/>
        </a:defRPr>
      </a:lvl4pPr>
      <a:lvl5pPr marL="1819058" indent="-321121" algn="l" rtl="0" fontAlgn="base">
        <a:lnSpc>
          <a:spcPct val="100000"/>
        </a:lnSpc>
        <a:spcBef>
          <a:spcPts val="0"/>
        </a:spcBef>
        <a:spcAft>
          <a:spcPts val="500"/>
        </a:spcAft>
        <a:buFont typeface="Toyota Text" pitchFamily="34" charset="0"/>
        <a:buChar char="—"/>
        <a:defRPr sz="1666">
          <a:solidFill>
            <a:schemeClr val="tx2"/>
          </a:solidFill>
          <a:latin typeface="+mn-lt"/>
          <a:ea typeface="+mn-ea"/>
        </a:defRPr>
      </a:lvl5pPr>
      <a:lvl6pPr marL="2363075" indent="-321121" algn="l" rtl="0" fontAlgn="base">
        <a:lnSpc>
          <a:spcPct val="109000"/>
        </a:lnSpc>
        <a:spcBef>
          <a:spcPct val="0"/>
        </a:spcBef>
        <a:spcAft>
          <a:spcPct val="0"/>
        </a:spcAft>
        <a:buFont typeface="Toyota Display" charset="0"/>
        <a:buChar char="—"/>
        <a:defRPr>
          <a:solidFill>
            <a:srgbClr val="000000"/>
          </a:solidFill>
          <a:latin typeface="+mn-lt"/>
          <a:ea typeface="+mn-ea"/>
        </a:defRPr>
      </a:lvl6pPr>
      <a:lvl7pPr marL="2907094" indent="-321121" algn="l" rtl="0" fontAlgn="base">
        <a:lnSpc>
          <a:spcPct val="109000"/>
        </a:lnSpc>
        <a:spcBef>
          <a:spcPct val="0"/>
        </a:spcBef>
        <a:spcAft>
          <a:spcPct val="0"/>
        </a:spcAft>
        <a:buFont typeface="Toyota Display" charset="0"/>
        <a:buChar char="—"/>
        <a:defRPr>
          <a:solidFill>
            <a:srgbClr val="000000"/>
          </a:solidFill>
          <a:latin typeface="+mn-lt"/>
          <a:ea typeface="+mn-ea"/>
        </a:defRPr>
      </a:lvl7pPr>
      <a:lvl8pPr marL="3451110" indent="-321121" algn="l" rtl="0" fontAlgn="base">
        <a:lnSpc>
          <a:spcPct val="109000"/>
        </a:lnSpc>
        <a:spcBef>
          <a:spcPct val="0"/>
        </a:spcBef>
        <a:spcAft>
          <a:spcPct val="0"/>
        </a:spcAft>
        <a:buFont typeface="Toyota Display" charset="0"/>
        <a:buChar char="—"/>
        <a:defRPr>
          <a:solidFill>
            <a:srgbClr val="000000"/>
          </a:solidFill>
          <a:latin typeface="+mn-lt"/>
          <a:ea typeface="+mn-ea"/>
        </a:defRPr>
      </a:lvl8pPr>
      <a:lvl9pPr marL="3995128" indent="-321121" algn="l" rtl="0" fontAlgn="base">
        <a:lnSpc>
          <a:spcPct val="109000"/>
        </a:lnSpc>
        <a:spcBef>
          <a:spcPct val="0"/>
        </a:spcBef>
        <a:spcAft>
          <a:spcPct val="0"/>
        </a:spcAft>
        <a:buFont typeface="Toyota Display" charset="0"/>
        <a:buChar char="—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44016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1pPr>
      <a:lvl2pPr marL="544016" algn="l" defTabSz="544016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2pPr>
      <a:lvl3pPr marL="1088035" algn="l" defTabSz="544016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3pPr>
      <a:lvl4pPr marL="1632053" algn="l" defTabSz="544016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4pPr>
      <a:lvl5pPr marL="2176070" algn="l" defTabSz="544016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5pPr>
      <a:lvl6pPr marL="2720086" algn="l" defTabSz="544016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6pPr>
      <a:lvl7pPr marL="3264103" algn="l" defTabSz="544016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7pPr>
      <a:lvl8pPr marL="3808121" algn="l" defTabSz="544016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8pPr>
      <a:lvl9pPr marL="4352138" algn="l" defTabSz="544016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NIL9914\Desktop\Work\Pro%20Ace\K0\Diagbox\Diagbox%20support\Assistance%20Diagnostic%20Tools%20TME%20ACTIVATION.msg" TargetMode="External"/><Relationship Id="rId2" Type="http://schemas.openxmlformats.org/officeDocument/2006/relationships/hyperlink" Target="mailto:Diagbox_Support@toyota-europe.com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17" y="1286614"/>
            <a:ext cx="9295031" cy="616744"/>
          </a:xfrm>
        </p:spPr>
        <p:txBody>
          <a:bodyPr/>
          <a:lstStyle/>
          <a:p>
            <a:r>
              <a:rPr lang="en-GB" sz="3200" dirty="0" err="1" smtClean="0"/>
              <a:t>DiagBox</a:t>
            </a:r>
            <a:r>
              <a:rPr lang="en-GB" sz="3200" dirty="0" smtClean="0"/>
              <a:t> for Toyota- Diagnostic tool support</a:t>
            </a:r>
            <a:endParaRPr lang="en-GB" sz="32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710039" y="2446491"/>
            <a:ext cx="3695773" cy="2216739"/>
            <a:chOff x="1780035" y="1754845"/>
            <a:chExt cx="5952898" cy="3570572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035" y="1754845"/>
              <a:ext cx="5952898" cy="357057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744" b="77233" l="13000" r="87500">
                          <a14:foregroundMark x1="70375" y1="58494" x2="70375" y2="584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6" t="25285" r="12588" b="23492"/>
            <a:stretch/>
          </p:blipFill>
          <p:spPr>
            <a:xfrm>
              <a:off x="3749115" y="3013950"/>
              <a:ext cx="3532186" cy="169571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22" name="Picture 6" descr="http://www.drewtech.com/images/mg_bt_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7000" y1="49597" x2="47000" y2="49597"/>
                        <a14:foregroundMark x1="25000" y1="35484" x2="25000" y2="35484"/>
                        <a14:backgroundMark x1="76500" y1="30242" x2="76500" y2="30242"/>
                        <a14:backgroundMark x1="69500" y1="69355" x2="69500" y2="69355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93"/>
          <a:stretch/>
        </p:blipFill>
        <p:spPr bwMode="auto">
          <a:xfrm rot="6761209" flipH="1">
            <a:off x="3433561" y="3612186"/>
            <a:ext cx="398573" cy="804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rewtech.com/images/mg_bt_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7000" y1="49597" x2="47000" y2="49597"/>
                        <a14:foregroundMark x1="25000" y1="35484" x2="25000" y2="35484"/>
                        <a14:backgroundMark x1="76500" y1="30242" x2="76500" y2="30242"/>
                        <a14:backgroundMark x1="69500" y1="69355" x2="69500" y2="69355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909"/>
          <a:stretch/>
        </p:blipFill>
        <p:spPr bwMode="auto">
          <a:xfrm rot="13400969">
            <a:off x="3493584" y="4060281"/>
            <a:ext cx="324354" cy="102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3" y="2124386"/>
            <a:ext cx="4006385" cy="3006422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59" y="2911608"/>
            <a:ext cx="1380990" cy="3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91" y="2124386"/>
            <a:ext cx="26003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nsdalevehiclecontracts.co.uk/wp-content/uploads/2015/05/Pro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" y="3185111"/>
            <a:ext cx="5041904" cy="37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89" y="3429100"/>
            <a:ext cx="1725247" cy="10909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Background information: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For ProAce project TME has decided to adopt  PSA’s diagnostic software that will run on Toyota’s specific PC hardware and vehicule interface.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53" y="2557275"/>
            <a:ext cx="4542001" cy="3408353"/>
          </a:xfrm>
          <a:prstGeom prst="rect">
            <a:avLst/>
          </a:prstGeom>
        </p:spPr>
      </p:pic>
      <p:pic>
        <p:nvPicPr>
          <p:cNvPr id="6" name="Picture 2" descr="http://i45.tinypic.com/el8o6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96" y="3660260"/>
            <a:ext cx="1835288" cy="4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Up Arrow 6"/>
          <p:cNvSpPr/>
          <p:nvPr/>
        </p:nvSpPr>
        <p:spPr bwMode="auto">
          <a:xfrm>
            <a:off x="8537871" y="4066223"/>
            <a:ext cx="2698873" cy="1357343"/>
          </a:xfrm>
          <a:prstGeom prst="leftUpArrow">
            <a:avLst/>
          </a:prstGeom>
          <a:solidFill>
            <a:srgbClr val="005DA8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81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6235" y="3666001"/>
            <a:ext cx="1390126" cy="385362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83290"/>
            <a:r>
              <a:rPr lang="nl-BE" sz="1904" dirty="0">
                <a:solidFill>
                  <a:srgbClr val="FFFFFF"/>
                </a:solidFill>
              </a:rPr>
              <a:t>PSA Server</a:t>
            </a:r>
            <a:endParaRPr lang="en-GB" sz="1904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1071" y="4880488"/>
            <a:ext cx="2496573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3290"/>
            <a:r>
              <a:rPr lang="nl-BE" sz="1904" dirty="0">
                <a:solidFill>
                  <a:srgbClr val="FFFFFF"/>
                </a:solidFill>
              </a:rPr>
              <a:t>300 active users</a:t>
            </a:r>
            <a:endParaRPr lang="en-GB" sz="1904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0010" y="5628453"/>
            <a:ext cx="2527860" cy="3853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83290"/>
            <a:r>
              <a:rPr lang="nl-BE" sz="1904" dirty="0">
                <a:solidFill>
                  <a:srgbClr val="FFFFFF"/>
                </a:solidFill>
              </a:rPr>
              <a:t>3.000 registred users</a:t>
            </a:r>
            <a:endParaRPr lang="en-GB" sz="1904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51" y="1408650"/>
            <a:ext cx="2266969" cy="2266969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 bwMode="auto">
          <a:xfrm>
            <a:off x="4286176" y="2059485"/>
            <a:ext cx="662902" cy="3769757"/>
          </a:xfrm>
          <a:prstGeom prst="rightBrace">
            <a:avLst/>
          </a:prstGeom>
          <a:solidFill>
            <a:schemeClr val="bg1"/>
          </a:solidFill>
          <a:ln w="15875" cap="flat" cmpd="sng" algn="ctr">
            <a:solidFill>
              <a:srgbClr val="171B1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81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4" y="6305987"/>
            <a:ext cx="12187895" cy="38536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83290"/>
            <a:r>
              <a:rPr lang="nl-BE" sz="1904" dirty="0">
                <a:solidFill>
                  <a:srgbClr val="FFFFFF"/>
                </a:solidFill>
              </a:rPr>
              <a:t>Toyota technicians will have same diagnostic capabilities  as PSA technicians, including the connected services</a:t>
            </a:r>
            <a:endParaRPr lang="en-GB" sz="1904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744" b="77233" l="13000" r="87500">
                        <a14:foregroundMark x1="70375" y1="58494" x2="70375" y2="58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6" t="25285" r="12588" b="23492"/>
          <a:stretch/>
        </p:blipFill>
        <p:spPr>
          <a:xfrm>
            <a:off x="320573" y="1643197"/>
            <a:ext cx="4620644" cy="2218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1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253" y="46278"/>
            <a:ext cx="2055385" cy="20553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 smtClean="0"/>
              <a:t>Diagnostic tool support-&gt; Current situation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AE640C3-0938-3D4A-95DA-CD7D51D9AE22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68" y="3412391"/>
            <a:ext cx="2943464" cy="2208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44" b="77233" l="13000" r="87500">
                        <a14:foregroundMark x1="70375" y1="58494" x2="70375" y2="58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6" t="25285" r="12588" b="23492"/>
          <a:stretch/>
        </p:blipFill>
        <p:spPr>
          <a:xfrm>
            <a:off x="-265948" y="3871438"/>
            <a:ext cx="3644748" cy="174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77642" y="5464150"/>
            <a:ext cx="1795316" cy="12641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83290"/>
            <a:r>
              <a:rPr lang="nl-BE" sz="1269" dirty="0" smtClean="0">
                <a:solidFill>
                  <a:srgbClr val="FFFFFF"/>
                </a:solidFill>
              </a:rPr>
              <a:t>Technician will manually retrieve the mandatory trace file, provide event explanation  and printscreens</a:t>
            </a:r>
            <a:endParaRPr lang="nl-BE" sz="1269" dirty="0">
              <a:solidFill>
                <a:srgbClr val="FFFFFF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2425809" y="4088774"/>
            <a:ext cx="895574" cy="313699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3290"/>
            <a:endParaRPr lang="en-GB" sz="1904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25" y="3157445"/>
            <a:ext cx="2055385" cy="20553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6256" y="5136034"/>
            <a:ext cx="1795316" cy="2876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83290"/>
            <a:r>
              <a:rPr lang="nl-BE" sz="1269" dirty="0">
                <a:solidFill>
                  <a:srgbClr val="FFFFFF"/>
                </a:solidFill>
              </a:rPr>
              <a:t>NMSC level 1 support</a:t>
            </a:r>
            <a:endParaRPr lang="en-GB" sz="1269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94" y="3166472"/>
            <a:ext cx="2055385" cy="20553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43466" y="5092569"/>
            <a:ext cx="1795316" cy="2876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83290"/>
            <a:r>
              <a:rPr lang="nl-BE" sz="1269" dirty="0">
                <a:solidFill>
                  <a:srgbClr val="FFFFFF"/>
                </a:solidFill>
              </a:rPr>
              <a:t>TME level 2  support</a:t>
            </a:r>
            <a:endParaRPr lang="en-GB" sz="1269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1516" y="5727575"/>
            <a:ext cx="1544074" cy="678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83290"/>
            <a:r>
              <a:rPr lang="nl-BE" sz="1269" dirty="0">
                <a:solidFill>
                  <a:srgbClr val="FFFFFF"/>
                </a:solidFill>
              </a:rPr>
              <a:t>TME as PSA level 1 support</a:t>
            </a:r>
          </a:p>
          <a:p>
            <a:pPr defTabSz="483290"/>
            <a:endParaRPr lang="en-GB" sz="1269" dirty="0">
              <a:solidFill>
                <a:srgbClr val="FFFFFF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7336465" y="3871438"/>
            <a:ext cx="1312138" cy="434673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3290"/>
            <a:endParaRPr lang="en-GB" sz="1904">
              <a:solidFill>
                <a:srgbClr val="FFFFFF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5046614" y="3967722"/>
            <a:ext cx="1277028" cy="313699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3290"/>
            <a:endParaRPr lang="en-GB" sz="1904">
              <a:solidFill>
                <a:srgbClr val="FFFFFF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16200000">
            <a:off x="8645920" y="2397260"/>
            <a:ext cx="1304736" cy="713543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83290"/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3184" y="1815128"/>
            <a:ext cx="1795316" cy="287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83290"/>
            <a:r>
              <a:rPr lang="nl-BE" sz="1269" dirty="0">
                <a:solidFill>
                  <a:srgbClr val="FFFFFF"/>
                </a:solidFill>
              </a:rPr>
              <a:t>PSA level 2 support</a:t>
            </a:r>
            <a:endParaRPr lang="en-GB" sz="1269" dirty="0">
              <a:solidFill>
                <a:srgbClr val="FFFFFF"/>
              </a:solidFill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9820071" y="2232931"/>
            <a:ext cx="2254832" cy="807879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3290"/>
            <a:endParaRPr lang="en-GB" sz="1904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1128" y="2274724"/>
            <a:ext cx="2167352" cy="678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3290"/>
            <a:r>
              <a:rPr lang="nl-BE" sz="1904" dirty="0" smtClean="0">
                <a:solidFill>
                  <a:srgbClr val="000000"/>
                </a:solidFill>
              </a:rPr>
              <a:t>PSA diagbox support maibox</a:t>
            </a:r>
            <a:endParaRPr lang="nl-BE" sz="1269" dirty="0">
              <a:solidFill>
                <a:srgbClr val="0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31" y="1025463"/>
            <a:ext cx="1538097" cy="1538097"/>
          </a:xfrm>
          <a:prstGeom prst="rect">
            <a:avLst/>
          </a:prstGeom>
        </p:spPr>
      </p:pic>
      <p:sp>
        <p:nvSpPr>
          <p:cNvPr id="24" name="Left-Right Arrow 23"/>
          <p:cNvSpPr/>
          <p:nvPr/>
        </p:nvSpPr>
        <p:spPr>
          <a:xfrm rot="16200000">
            <a:off x="3140971" y="2684038"/>
            <a:ext cx="1304736" cy="713543"/>
          </a:xfrm>
          <a:prstGeom prst="left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83290"/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170977" y="954204"/>
            <a:ext cx="2254832" cy="1799827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83290"/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729" y="1108094"/>
            <a:ext cx="2167352" cy="155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3290"/>
            <a:r>
              <a:rPr lang="nl-BE" sz="1904" dirty="0">
                <a:solidFill>
                  <a:srgbClr val="000000"/>
                </a:solidFill>
              </a:rPr>
              <a:t>PSA Serav</a:t>
            </a:r>
          </a:p>
          <a:p>
            <a:pPr marL="302266" indent="-302266" defTabSz="483290">
              <a:buFontTx/>
              <a:buChar char="-"/>
            </a:pPr>
            <a:r>
              <a:rPr lang="nl-BE" sz="1269" dirty="0">
                <a:solidFill>
                  <a:srgbClr val="000000"/>
                </a:solidFill>
              </a:rPr>
              <a:t>Online automatic configuration</a:t>
            </a:r>
          </a:p>
          <a:p>
            <a:pPr marL="302266" indent="-302266" defTabSz="483290">
              <a:buFontTx/>
              <a:buChar char="-"/>
            </a:pPr>
            <a:r>
              <a:rPr lang="nl-BE" sz="1269" dirty="0">
                <a:solidFill>
                  <a:srgbClr val="000000"/>
                </a:solidFill>
              </a:rPr>
              <a:t>Online ECU reflash software distribution</a:t>
            </a:r>
          </a:p>
          <a:p>
            <a:pPr marL="302266" indent="-302266" defTabSz="483290">
              <a:buFontTx/>
              <a:buChar char="-"/>
            </a:pPr>
            <a:r>
              <a:rPr lang="nl-BE" sz="1269" dirty="0">
                <a:solidFill>
                  <a:srgbClr val="000000"/>
                </a:solidFill>
              </a:rPr>
              <a:t>User authentification for secured operations </a:t>
            </a:r>
          </a:p>
        </p:txBody>
      </p:sp>
      <p:sp>
        <p:nvSpPr>
          <p:cNvPr id="27" name="AutoShape 6" descr="data:image/png;base64,iVBORw0KGgoAAAANSUhEUgAAAOEAAADhCAMAAAAJbSJIAAAAkFBMVEUzMzP///8gICAwMDAtLS2+vr4pKSkmJiYiIiInJyceHh5cXFwZGRkbGxv19fVhYWH4+PgWFhbq6uro6Ojw8PDf39/Q0NBXV1fHx8dra2tNTU23t7dSUlJ5eXk6OjpHR0eenp6rq6vV1dVycnKHh4dnZ2eQkJCnp6c+Pj5/f3+xsbEAAACWlpYODg6fn5+KiopGqbEVAAATQElEQVR4nN1d6XqqOhSlJCQRQUEBQQQUnI+27/92F1ArQ4CAwcpdP85pv7bKMtMe1t4Rvv7vEPi/5MSYzc0YoWXZkmTbVph8Z86Nicb/zZrBjeEstNzL1nPGq8AHWJQVRVVlWRRlWVVVRRUJ9I/L8S467Q92aE54vW0zXmdoSoftNBAgFglGEEIAgEBF/IP4x2gU/yIC/sK7uNY7iL7A0DDddRToihgTq2JVhYQsJuoVTPcby+h19nZjqJnuzxTqIoYtmZWYwhFRxaV3CGecif2iPUPNXu+OWETwNW45ngiLwmrrznsg2JaheViIr48clSVERPZ/bO5LswXD+dkTFMxx6Cg0kaxO1yHXdcnKcL6Z4ngL7JPeHRCrwd56M8PZZoFIr4OXBxiR40/4NoaatLi+k96dJFLghcv+2sTQ3Avy2+ndSWI5sl9fkvUMpR3G71h7VYBysDZ6ZOgexT8avicAxtvXOFYy1M6+/JfD9wRStq+YAhUMtU0gfga/BCN86s6RztD+JH4JELrwZDh3lM/ilwADiRdDbU3QX9OhASg7kwtDc0n+mksVID5wYHjo17R+EbLT3vXIM5w46l+TqAcSWtvkOYbh8SNXYBZAXb/A0IKfPEMfUPedGUr6550RNIheR4bnD1+CT5BdJ4buYAjGFJ0ODM0PM9PqIbaw4e4MjbeEYPhBObdlOB7CLpoFYQ7j3Bh+i3/9xG0Bj60YzgY2RxOIrDZqytD7eFOmDAAZgxsJw1D/68ftArxlZ+gMbZu5AbGFU2OGc/zXz9oN5JuV4eZjXd56wBUrw4FOUkHQmfYa4WsSDO+ouEFkik0Jg12G8W7KtBCFr3BATkUeiMlRFL5s+a+ftCsgkxMlfEmDs0kfgFM2htZgZymM2Biag2WIftgYzoShnhaEyQ2OT/zVUBkqTF5wzHA7QN8pAYAsBBOG9kA3U7bjMPWeBroQVZuZ4XqQzgVcsilREobaIAeRze6+x2mGFO9+AI7ZCN6jiYMLlwrClTXlHfuH8b/h4FYiSeJQTAnh2D9M/tsMbJ6icbLNMIlsYv8w3ZJOgxpF4KcBDKaMd+w93YJy4wFZNoDcFiGjj+/ePgljORiKQL4fFIzek3vPxRmL0V8/OhsAvhsz5oJxlvqPr8eDiElB9Fh+36wM//0uWG8ANjgSfg/CgOnQjxnqz8T/Wv10+02c/mYrJIUxTiOJGSPdAh+93wA9k8APEDNDEDy/nzgfLFlAIHMCrglrrE0S8/nUDfzQYQRilElUGApzNDFmCGDWjJ15H7kaxSDn8TqwDUMB+jlvMvw0EXQ8QdW8AbMn7BHhNOaNChvvwSefxBERL59JOyeJ+VYMb95IBpPD8WPGEWGv4Aze4vTtGAqkKGqcbPyP4Ij0U9HZtW4FkC0Z0kSNZ/+vi2YgoZRa2PdKpbYMBUIx1e0I/mHhExJXm7If7z5qJVozFPCOkhifrQP1Tw7IZPhoLu7hV/3TnqGAfKrXbHuy/GZdGCTXxYYmRJhEz8ftwDBv9+VJAvFdJAEkiE4v3mOEzHzqwjCx3SvCO5rtHdX+izEAksF0UxViWuek6N0Yxtbtpup3J+H3TpRH/Q0lJPryx65UyYTjfLisI0MBkGVNDEuz90eFf0U+gEhUceTWSNUmp+LR1ZVh/JfXqFZtNLEOToDEER+aSasB4i9+pPro5waXdvTuDOOpChvLb0177yyRQl4YzoSbKh+np3PY9G7SilLQ+gpDAWBh36wa0wzTvURHXZdb9TeJmWEiK1c4/dlYM4bQvLui1pO/xDAtMf5hLTGeW9JhuwsAGmEiEjxK2tSkALeeNCnSH6Y9bPyFt3Zt5i48lQXXLzKMMVK27RobGGZo2e7hsvUiZzcdjxer5XK1WIynO8eJTvvvc9JRadaqxN74PlYWXL/OMPE7F+dX6+FfgeWhGj+VB8P4VUSh5UByw2QT1NfrsjJsUu4BpPjrThW4r8Bwp3pTmIGj6gtgfflOksbZERk8U8Sk1he+5ky2JsDiav+W3lzhwQFsjjfZsLye8KUtGc8xOBLB+NDrUBqu52PCakOojBnSNhUzAGIFeZuwh7HU5u4+uLZqYyQynTsxw5YS2th9U+D4x+XYN29ux5aR0rZJE5tEOGE46eDaxq4AOY5PG+vFSWuE7n63hHIX61Z2WRl+nbrFYRLDObbClqeDa7VuPWKE0nk/BpiQri4KOLKrvmYvSU1AbEaruuKPvcvBtWOrzKB3CdSSnpih7W7WsQmLdVUk6CX3i7Eo6KaJunCQmoCbaa0qIjwGqSkaRZ53Op286GakLo8CVlSZJLY3B8eSdQhvDCc+V5c940/EyPgZPN9EZ1uF6Xn4NUTpHmIuWBe+0tDIaRAyjCeAwOzyxHZp+v9qUOpEMGL3d2LfIv00jEGpaBkF0HeG7m0Qww+u535uXTcorLvMneFdphDy3et4ASBRFoJxFivGk/DBUHp4yibPtrKcAGXhR3qtTXai+noEmmfBh+lMAFl1bGGWZ3j9LZAydh8lbENCm/VWw1AUn3bz+oP6DOEplzBfwjBrH+QSdH8KWtK9K0NBzhwvk+gzFFG4XTeoBoZgmfXXpeADVO1wyYngPSI8ytmx2lr983ND5da9/B7zlvN6odnur5oH30E6N/OsYiiohY3Zct4tFkpSbgTfYhrgyC/M9WAIUNGYDZ03zlUkj5yf9dk97B1BRQJu2zqQgWFsP5SOV9O59ihLyABePel30DTb01WOcedM7um6Kf10vn+Dsg3gqLCtzPitwnx2jdZWUpOmpF9lW4UQqxeGsRlBW+Dm3lf6cx7xoucUbD5DOvLp0QHrB/akbONlm7EyFIBetYtZ26CHqztadurkwDA++6dV+5gWrndQ5bq7iqwjeFg8XfzF5jWGAsT7apd6Yu+DKy81VIsR3OFnlKalTU5TKmBQ63ka0mUB8ItZhwSE/VGzvawgU8laLUMBqOOGeKQWuqeFL8qv5CBarMFcrBOAVrtvhdoEyrvmU8ow7fVpDHS5dbIl0X3pLSabmQvJK60snko9DRSnbCexNrPP69MCXHX1JupKtV4gl4i5fZ8ov4io6lfdH3tr9h6rxTR12b7sxDDmqC9bXYIyC21pc9lG01VwPPp+MlIwzT0lXP1jsFxMvctZsubtY4OX3BjiVkZdrSYKqMdLJ09U0yaGMZvPb9cCzucz4zVvKMoZx4wJ/DsaVF8AY6dFjqAvLHIMgd/8F080q74g8fd/pGx7wChkcK9tZgRLzz2AFGHP96owOrSKJy8K06qkQtS/Z+ybCJAa/Fh9CzGdI32yFBdSRZOv+WJJoSh8GUe2owwg2Z8e+pyvDob0Zo/fhUGgS/bceOum9B0SYpuP2YsHEIswcnuStu0SHiLNXSwKfmi9WbW0theVRzFmeGgVAAaQ6NC52O3EzAxwbgMFUTndVOwoB0DpV8Lj7c/RqkhRKJpEjGMp46W3tk1+KzN6PAWQT/kPbyKVJhlyCzy+f4tBSxQTPU23HkrJlMVC4KylxmoJBjiZjxkfn+tAkyKBcmATIcoMtTHNTMPiWkwYWt37eYOEp6rHhubp+xwP6USrnbyJrWPSlvEuN49+Iw1mdBXpNj2Ash7dX0nSc0NUWIupJsp5OaN2LxLRiRCsdtF2f7msvw+bsytJ7nlzOKwvl/325IwDH+v/TvUjmEJO2l+YUX1tJ1KSCmFtWzzQ8xM1ZWjySzbdXAg0wjEISUpICEm+Ho0eNjgq3xNTIpjkf89e881aCJ/sJeWPg0mBIRfpHitGZc8govT+AWy1jtR6DJhp9JGc+Mn6eKMkinJcTxiNDkYAbOYYpt/N36cXovk+tsLzHcTNV47hTfVlXXm+Rx1AQNlutxyVgyh/lZDwdb8r+n2XIem04yLgtkyKF1/EDO9Rj8O7+npTb8ALuQ2iXvDYY4aPmJf7pomabWn0BK8mqrh43Caqr8e6kN50daVClXItuMxTWFrlCcPN45u3yIUAlqmRJIPLKinfkhQzlMEv7dm098VIKkv9eIjNKRqOJNaGM3bUpV9hG5Qv1VEkmmnT8uUpOqM0mjjKfKqW36OoHS/rwq+s8ZSa16e8fMowJ+3Xtr11vyBRfWDAfXE/xRvKi94iwmIu8xtO+xHv4aZYdVT90QIUu6EQ6EpdXw5EccweMW89v4G7fegvGpsAVnczRgraSqYRO9CmfRH0yh2flpW6MwRi/mfaReDdzqy5CKQq6AeJlzsDzB9UwZFm1T/yFvBYWKSTNeeWbY05sbDCwZCd0hk39yrmGMXm/c3MwGPxh8ZB4NjOrPn+qSl1CIFMDXDb9MICSgH7M/cEcYm/dg64yWjkJtW9QTWLAajIUcx9GkUASh1uMtk1QCh5tPAkEB6HB6BfU5/BmbbPUJ74AW1Jey6xtBay+UNA9WuMzUp/fWdtvhOGGrWVazLtc1qpVnma5jOkMv1INi/HV0k23mQwoxKsTfZblFBx+eLHQg648mZv8xLgV0RfctNRQZukTensH4qBWZqmxSw3UC5VlpX5vRPUUbdFCYRKg/vWqIhakNR0YeyEtnTR0ru45rPaupzHJ8vqxL1h7Rdql9Z01PDT1yyU9tEKVDWbar5IpphYvL0XxEQBq2jvhjMqQwGKTt39l4b7E+gyc/OK+2uWW28fdoFAEolc5Qs133ZkVPpBAMCRSMBxuqdqMeB13aAFCDdRAGV2bRuF4WLUUPAIUBPBxtspY56oQm1ChO/GlNnc2iS9A1Qygo1EKQwbc3os7WdYbhit0NMA4jeNY4qJEZ4v3kLQb+q2qjnXhSHLVTks2d1KxRDA8NIi9Tm33MM2mi79tLdCknVK8PhCLVuljQxZShJYLo2r0UQBrEcddPTazAwty7JtW5Jc15XiLyyrvGk0MmS5SJXlEtV61RdUlge2i4Vbo5EhZNFCMFyL13TtGiAg6kXZ1sgQ8GLYeIclgCLxWukw+TDUGXY6jWWWmizVzUiGp+rWqf0wZJECzxi6spSEfxUASBZ23xxFX40MZYbFMWdIQ7RIiSQGnx+5nKo7GxlSEv4lsERYixLjRpZER9GBQ2+6RZMz1hwWqI2w3h8XCx0uXYv/TCWL7TnsoNh+YuMtYq+irjiFmizOYVJt2saWN1Hgylsnn1Onq8chIjIIdttz+z5fv0g8Q0e4xhY89UmbIx8utX8uiB9NB7vLOfUSE4bnzim1tMvxCMZEu3Q0u2NinU9LSJtuqOklaRMAguXpnBH7pnOdGrVqwTPVfKm6LgRj57RfH1w7aTZrzmc3zM3YjGua0LTdoMkFpmXGSTGaljLkdXH1rWgEYyLKqqoquq4SIsfMFVX91+QoUL0EXHtgmLRgw6gciUoQ9Z7dbl5TtOQhqJunE5pCBe6Kv3ZjOOdeOll+1iaGe1oGuHDFTw5TavCqFH+8nzl8ZVc0NEb1TarKFVZljSdT6jEOS7/+OFUPfVNszszQO8VCegTXpPdDojRP/rUber+mU2wqVquYR0D8KRtQ64qeVkr543haRk7PFIHQ5EpXWaqY5MNiExdWpDZplwRnbL9Tz1qaxurWal8cY2djJh34tdncjUBlWlOnzOisdbvteS3ipspteo40BSRYCFarwEc1sWhqniNnv/d9wSPZvaI2KRamloFpSz3voUigXzX0aFnnQrMEzmpBFUMUfLDZuN+ObRDXxGBfbzFKE7SUvMyehW0CFi49Kvfkcha77EeHQb8XAwL8j7rjzLgIeEWK+rKMQ8/XrdJ9dz432MOAUrtG+Ti9a487Dj133aMKmgqLfncNF1BzSjTVQTcUJHpVDOO3HPfVIQpR4nQc+20DkrcOayJ21q6XdmY025GDPDjzBvkjozYmGTpX/ipMWmqXbz9xklPLNkRdjXXVZUudQelqwbvqKmeAN8eVbWfERdn2QFlaplHzCmzKHeologCU6g/rMT+MFX5WQJnhZFk+fyG5LJr9AKhMN5QaEZjV+7EwTEhulkpLCU0VKAmXMkUSxFaBfaw/sqCaiJuMXfGTgEI2WMPIMCU5FcSOoq8saHJzLU8RPC4nllakqnAAYry4R1PP+d8pyJ3ZGcYw7P2CvHofKaCFpCarDEV8fO4U5mUhU1yOkbz4ftp+ZtYjgn4+3NaKYYKZezrqne6FeYBQ74j9pQgUL28SmOvy3Y77gmn77GGdn6JdGKaPY39PAa7VpNUxpEraHxMVwbJRVwqHl2Ua4b3UpziCHRmmMKW9sxJudzu2Ykg1au4UgUi7dbmYB6VVMGrbJD5VKjl4hWGKmSldvIWvKswdzQCA/+ihjHiiQqoO++tSsOkgNSdlA1Saol8vM7whKWU5r09jn1yvuiqLSZOB0eOOGZT2H0jkX3LSyAwsd15F5cVkGdDd/6J+mP45xOdGudyAE8MMtLlpSe7me520iThFkROdtj+X9XfSQcJuSotXiQPMQpizUqVB28N4M+wFRmEd6m2EaINgWLzej0Fa+8QgGBakwGy3cz4wDIb73Jk/KndHqcEwGObD/RXNzCowDIZ5UVOzhj+LYTCc5XYa1LJD6yCQtUzBqpXYbCAMs5lFtmuAfzEQhtnNtOXFCf8BDH1JHnL5BcgAAAAASUVORK5CYII="/>
          <p:cNvSpPr>
            <a:spLocks noChangeAspect="1" noChangeArrowheads="1"/>
          </p:cNvSpPr>
          <p:nvPr/>
        </p:nvSpPr>
        <p:spPr bwMode="auto">
          <a:xfrm>
            <a:off x="166618" y="-152810"/>
            <a:ext cx="322413" cy="32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24" tIns="48362" rIns="96724" bIns="48362" numCol="1" anchor="t" anchorCtr="0" compatLnSpc="1">
            <a:prstTxWarp prst="textNoShape">
              <a:avLst/>
            </a:prstTxWarp>
          </a:bodyPr>
          <a:lstStyle/>
          <a:p>
            <a:pPr defTabSz="483290"/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31" name="Left-Right Arrow 30"/>
          <p:cNvSpPr/>
          <p:nvPr/>
        </p:nvSpPr>
        <p:spPr>
          <a:xfrm>
            <a:off x="4922874" y="5464150"/>
            <a:ext cx="4018642" cy="1353257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83290"/>
            <a:endParaRPr lang="en-GB" sz="1904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6279" y="5904798"/>
            <a:ext cx="35167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Mail at:  </a:t>
            </a:r>
          </a:p>
          <a:p>
            <a:r>
              <a:rPr lang="en-GB" sz="1400" b="1" dirty="0" smtClean="0"/>
              <a:t>Diagbox_Support@toyota-europe.com</a:t>
            </a:r>
            <a:endParaRPr lang="en-GB" sz="1400" b="1" dirty="0"/>
          </a:p>
        </p:txBody>
      </p:sp>
      <p:pic>
        <p:nvPicPr>
          <p:cNvPr id="1026" name="Picture 2" descr="http://findicons.com/files/icons/2034/large_toolbar/256/mai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31" y="3693178"/>
            <a:ext cx="616209" cy="6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findicons.com/files/icons/2034/large_toolbar/256/mai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78" y="3800424"/>
            <a:ext cx="576699" cy="5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findicons.com/files/icons/2034/large_toolbar/256/mai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936" y="2420528"/>
            <a:ext cx="576699" cy="5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21250" y="1146397"/>
            <a:ext cx="3822672" cy="14773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	Dedicated  email templates for assistance request will be used  between all actors. All information requested will be joint in order for the request to become active!</a:t>
            </a:r>
            <a:endParaRPr lang="en-GB" dirty="0"/>
          </a:p>
        </p:txBody>
      </p:sp>
      <p:pic>
        <p:nvPicPr>
          <p:cNvPr id="33" name="Picture 2" descr="http://findicons.com/files/icons/2034/large_toolbar/256/mai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31" y="892263"/>
            <a:ext cx="576699" cy="5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ne-wire-on-fire.org/inc/erro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29" y="3856139"/>
            <a:ext cx="688781" cy="68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40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63500"/>
            <a:ext cx="9915525" cy="1374775"/>
          </a:xfrm>
        </p:spPr>
        <p:txBody>
          <a:bodyPr/>
          <a:lstStyle/>
          <a:p>
            <a:r>
              <a:rPr lang="nl-BE" dirty="0" smtClean="0"/>
              <a:t>Rules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162046" y="1559144"/>
            <a:ext cx="11713579" cy="5532437"/>
          </a:xfrm>
        </p:spPr>
        <p:txBody>
          <a:bodyPr/>
          <a:lstStyle/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Email template selection based on the nature  </a:t>
            </a:r>
            <a:r>
              <a:rPr lang="en-US" sz="2000" dirty="0"/>
              <a:t>of </a:t>
            </a:r>
            <a:r>
              <a:rPr lang="en-US" sz="2000" dirty="0" smtClean="0"/>
              <a:t>the incident :</a:t>
            </a:r>
          </a:p>
          <a:p>
            <a:endParaRPr lang="en-GB" sz="2000" dirty="0"/>
          </a:p>
          <a:p>
            <a:r>
              <a:rPr lang="en-US" sz="2000" dirty="0"/>
              <a:t>•           </a:t>
            </a:r>
            <a:r>
              <a:rPr lang="en-US" sz="2000" b="0" dirty="0" smtClean="0"/>
              <a:t>Template</a:t>
            </a:r>
            <a:r>
              <a:rPr lang="en-US" sz="2000" b="0" i="1" dirty="0" smtClean="0"/>
              <a:t>« </a:t>
            </a:r>
            <a:r>
              <a:rPr lang="en-US" sz="2000" i="1" dirty="0"/>
              <a:t>Assistance Diagnostic Tools TME ACTIVATION </a:t>
            </a:r>
            <a:r>
              <a:rPr lang="en-US" sz="2000" b="0" i="1" dirty="0"/>
              <a:t>»</a:t>
            </a:r>
            <a:r>
              <a:rPr lang="en-US" sz="2000" b="0" dirty="0"/>
              <a:t> for incident Activation </a:t>
            </a:r>
            <a:r>
              <a:rPr lang="en-US" sz="2000" b="0" dirty="0" err="1" smtClean="0"/>
              <a:t>Diagbox</a:t>
            </a:r>
            <a:endParaRPr lang="en-US" sz="2000" b="0" dirty="0" smtClean="0"/>
          </a:p>
          <a:p>
            <a:endParaRPr lang="en-GB" sz="2000" b="0" dirty="0"/>
          </a:p>
          <a:p>
            <a:r>
              <a:rPr lang="en-US" sz="2000" b="0" dirty="0"/>
              <a:t>•          </a:t>
            </a:r>
            <a:r>
              <a:rPr lang="en-US" sz="2000" b="0" dirty="0" smtClean="0"/>
              <a:t> Template</a:t>
            </a:r>
            <a:r>
              <a:rPr lang="en-US" sz="2000" b="0" i="1" dirty="0" smtClean="0"/>
              <a:t>« </a:t>
            </a:r>
            <a:r>
              <a:rPr lang="en-US" sz="2000" i="1" dirty="0"/>
              <a:t>Assistance Diagnostic Tools TME COMREPA </a:t>
            </a:r>
            <a:r>
              <a:rPr lang="en-US" sz="2000" b="0" i="1" dirty="0"/>
              <a:t>»</a:t>
            </a:r>
            <a:r>
              <a:rPr lang="en-US" sz="2000" b="0" dirty="0"/>
              <a:t> for incident Configuration manual, learning process, actuator tests, measure parameters, Identification, PVN</a:t>
            </a:r>
            <a:r>
              <a:rPr lang="en-US" sz="2000" b="0" dirty="0" smtClean="0"/>
              <a:t>…</a:t>
            </a:r>
          </a:p>
          <a:p>
            <a:endParaRPr lang="en-GB" sz="2000" b="0" dirty="0"/>
          </a:p>
          <a:p>
            <a:r>
              <a:rPr lang="en-US" sz="2000" b="0" dirty="0"/>
              <a:t>•           </a:t>
            </a:r>
            <a:r>
              <a:rPr lang="en-US" sz="2000" b="0" dirty="0" smtClean="0"/>
              <a:t>Template</a:t>
            </a:r>
            <a:r>
              <a:rPr lang="en-US" sz="2000" i="1" dirty="0" smtClean="0"/>
              <a:t>« </a:t>
            </a:r>
            <a:r>
              <a:rPr lang="en-US" sz="2000" i="1" dirty="0"/>
              <a:t>Assistance Diagnostic Tools TME MAINTENANCE LAPTOP PSA </a:t>
            </a:r>
            <a:r>
              <a:rPr lang="en-US" sz="2000" b="0" i="1" dirty="0"/>
              <a:t>»</a:t>
            </a:r>
            <a:r>
              <a:rPr lang="en-US" sz="2000" b="0" dirty="0"/>
              <a:t> for incident </a:t>
            </a:r>
            <a:r>
              <a:rPr lang="en-US" sz="2000" b="0" dirty="0" err="1"/>
              <a:t>Computeur</a:t>
            </a:r>
            <a:r>
              <a:rPr lang="en-US" sz="2000" b="0" dirty="0"/>
              <a:t> </a:t>
            </a:r>
            <a:r>
              <a:rPr lang="en-US" sz="2000" b="0" dirty="0" smtClean="0"/>
              <a:t>Hardware</a:t>
            </a:r>
          </a:p>
          <a:p>
            <a:endParaRPr lang="en-GB" sz="2000" b="0" dirty="0"/>
          </a:p>
          <a:p>
            <a:r>
              <a:rPr lang="en-US" sz="2000" b="0" dirty="0" smtClean="0"/>
              <a:t>•</a:t>
            </a:r>
            <a:r>
              <a:rPr lang="en-US" sz="2000" b="0" dirty="0"/>
              <a:t>        </a:t>
            </a:r>
            <a:r>
              <a:rPr lang="en-US" sz="2000" b="0" dirty="0" smtClean="0"/>
              <a:t>  Template</a:t>
            </a:r>
            <a:r>
              <a:rPr lang="en-US" sz="2000" b="0" i="1" dirty="0" smtClean="0"/>
              <a:t>« </a:t>
            </a:r>
            <a:r>
              <a:rPr lang="en-US" sz="2000" i="1" dirty="0"/>
              <a:t>Assistance Diagnostic Tools TME TELEXX </a:t>
            </a:r>
            <a:r>
              <a:rPr lang="en-US" sz="2000" b="0" i="1" dirty="0"/>
              <a:t>»</a:t>
            </a:r>
            <a:r>
              <a:rPr lang="en-US" sz="2000" b="0" dirty="0"/>
              <a:t> for incident configuration automatic and download</a:t>
            </a:r>
            <a:endParaRPr lang="en-GB" sz="2000" b="0" dirty="0"/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2046" y="520861"/>
            <a:ext cx="1049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better assistance, between TME and PSA , the following 4 email templates have been created.</a:t>
            </a:r>
          </a:p>
          <a:p>
            <a:r>
              <a:rPr lang="en-US" dirty="0" smtClean="0"/>
              <a:t>NMSC support will have to use this format when elevating problems towards </a:t>
            </a:r>
            <a:r>
              <a:rPr lang="en-GB" b="1" dirty="0" smtClean="0">
                <a:solidFill>
                  <a:schemeClr val="accent1"/>
                </a:solidFill>
                <a:hlinkClick r:id="rId2"/>
              </a:rPr>
              <a:t>Diagbox_Support@toyota-europe.com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/>
              <a:t>and make sure all required information are attached </a:t>
            </a:r>
          </a:p>
          <a:p>
            <a:endParaRPr lang="en-GB" dirty="0"/>
          </a:p>
        </p:txBody>
      </p:sp>
      <p:pic>
        <p:nvPicPr>
          <p:cNvPr id="11" name="Picture 2" descr="http://findicons.com/files/icons/2034/large_toolbar/256/mail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6" y="2284141"/>
            <a:ext cx="576699" cy="5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findicons.com/files/icons/2034/large_toolbar/256/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6" y="2860840"/>
            <a:ext cx="576699" cy="5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findicons.com/files/icons/2034/large_toolbar/256/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6" y="3815796"/>
            <a:ext cx="576699" cy="5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indicons.com/files/icons/2034/large_toolbar/256/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5" y="4674252"/>
            <a:ext cx="576699" cy="5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7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 bwMode="auto">
          <a:xfrm rot="5400000">
            <a:off x="5830971" y="956586"/>
            <a:ext cx="2417661" cy="2958328"/>
          </a:xfrm>
          <a:prstGeom prst="downArrow">
            <a:avLst/>
          </a:prstGeom>
          <a:solidFill>
            <a:srgbClr val="002060"/>
          </a:solidFill>
          <a:ln w="6350" cap="flat" cmpd="sng" algn="ctr">
            <a:solidFill>
              <a:srgbClr val="4D4F5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oyota Text" charset="0"/>
              <a:ea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172" y="254642"/>
            <a:ext cx="5382228" cy="5914664"/>
          </a:xfrm>
          <a:prstGeom prst="roundRect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oyota Text" charset="0"/>
              <a:ea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380530"/>
              </p:ext>
            </p:extLst>
          </p:nvPr>
        </p:nvGraphicFramePr>
        <p:xfrm>
          <a:off x="782827" y="837950"/>
          <a:ext cx="43148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Packager Shell Object" showAsIcon="1" r:id="rId3" imgW="4314600" imgH="686880" progId="Package">
                  <p:embed/>
                </p:oleObj>
              </mc:Choice>
              <mc:Fallback>
                <p:oleObj name="Packager Shell Object" showAsIcon="1" r:id="rId3" imgW="431460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2827" y="837950"/>
                        <a:ext cx="4314825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223412"/>
              </p:ext>
            </p:extLst>
          </p:nvPr>
        </p:nvGraphicFramePr>
        <p:xfrm>
          <a:off x="820961" y="1721595"/>
          <a:ext cx="40989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Packager Shell Object" showAsIcon="1" r:id="rId5" imgW="4098960" imgH="686880" progId="Package">
                  <p:embed/>
                </p:oleObj>
              </mc:Choice>
              <mc:Fallback>
                <p:oleObj name="Packager Shell Object" showAsIcon="1" r:id="rId5" imgW="409896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0961" y="1721595"/>
                        <a:ext cx="4098925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995505"/>
              </p:ext>
            </p:extLst>
          </p:nvPr>
        </p:nvGraphicFramePr>
        <p:xfrm>
          <a:off x="34354" y="2903655"/>
          <a:ext cx="56721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Packager Shell Object" showAsIcon="1" r:id="rId7" imgW="5672520" imgH="686880" progId="Package">
                  <p:embed/>
                </p:oleObj>
              </mc:Choice>
              <mc:Fallback>
                <p:oleObj name="Packager Shell Object" showAsIcon="1" r:id="rId7" imgW="567252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354" y="2903655"/>
                        <a:ext cx="5672137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567409"/>
              </p:ext>
            </p:extLst>
          </p:nvPr>
        </p:nvGraphicFramePr>
        <p:xfrm>
          <a:off x="954309" y="4192786"/>
          <a:ext cx="38322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Packager Shell Object" showAsIcon="1" r:id="rId9" imgW="3832560" imgH="686880" progId="Package">
                  <p:embed/>
                </p:oleObj>
              </mc:Choice>
              <mc:Fallback>
                <p:oleObj name="Packager Shell Object" showAsIcon="1" r:id="rId9" imgW="383256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4309" y="4192786"/>
                        <a:ext cx="3832225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09143" y="2141969"/>
            <a:ext cx="1909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Email templates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 available here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966" y="3011535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64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44" y="309562"/>
            <a:ext cx="8401050" cy="623887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63444" y="1956122"/>
            <a:ext cx="2398733" cy="81022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oyota Text" charset="0"/>
              <a:ea typeface="ＭＳ Ｐゴシック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63443" y="2870522"/>
            <a:ext cx="7294825" cy="972273"/>
          </a:xfrm>
          <a:prstGeom prst="round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oyota Text" charset="0"/>
              <a:ea typeface="ＭＳ Ｐゴシック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63443" y="3957125"/>
            <a:ext cx="2398734" cy="1378803"/>
          </a:xfrm>
          <a:prstGeom prst="roundRect">
            <a:avLst/>
          </a:prstGeom>
          <a:noFill/>
          <a:ln>
            <a:solidFill>
              <a:srgbClr val="7030A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oyota Text" charset="0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53475" y="5440101"/>
            <a:ext cx="8411019" cy="1212509"/>
          </a:xfrm>
          <a:prstGeom prst="roundRect">
            <a:avLst/>
          </a:prstGeom>
          <a:noFill/>
          <a:ln>
            <a:solidFill>
              <a:srgbClr val="7030A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oyota Text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97004" y="1776460"/>
            <a:ext cx="2243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&lt;-User info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8797004" y="1412111"/>
            <a:ext cx="0" cy="5243332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8900590" y="2870522"/>
            <a:ext cx="2036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&lt;-Context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97004" y="4215951"/>
            <a:ext cx="27944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&lt;-Event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61671" y="5561380"/>
            <a:ext cx="26650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&lt;-Raw comm.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043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3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yota brand presentation v7">
  <a:themeElements>
    <a:clrScheme name="Bullet 1">
      <a:dk1>
        <a:srgbClr val="000000"/>
      </a:dk1>
      <a:lt1>
        <a:srgbClr val="FFFFFF"/>
      </a:lt1>
      <a:dk2>
        <a:srgbClr val="4D4F53"/>
      </a:dk2>
      <a:lt2>
        <a:srgbClr val="CBCDC9"/>
      </a:lt2>
      <a:accent1>
        <a:srgbClr val="CF142B"/>
      </a:accent1>
      <a:accent2>
        <a:srgbClr val="C49647"/>
      </a:accent2>
      <a:accent3>
        <a:srgbClr val="FFFFFF"/>
      </a:accent3>
      <a:accent4>
        <a:srgbClr val="000000"/>
      </a:accent4>
      <a:accent5>
        <a:srgbClr val="E4AAAC"/>
      </a:accent5>
      <a:accent6>
        <a:srgbClr val="B1873F"/>
      </a:accent6>
      <a:hlink>
        <a:srgbClr val="00686D"/>
      </a:hlink>
      <a:folHlink>
        <a:srgbClr val="000000"/>
      </a:folHlink>
    </a:clrScheme>
    <a:fontScheme name="Bullet">
      <a:majorFont>
        <a:latin typeface="Toyota Display"/>
        <a:ea typeface="ＭＳ Ｐゴシック"/>
        <a:cs typeface=""/>
      </a:majorFont>
      <a:minorFont>
        <a:latin typeface="Toyota Tex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6350" cap="flat" cmpd="sng" algn="ctr">
          <a:solidFill>
            <a:srgbClr val="4D4F5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oyota Text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6350" cap="flat" cmpd="sng" algn="ctr">
          <a:solidFill>
            <a:srgbClr val="4D4F5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oyota Text" charset="0"/>
            <a:ea typeface="ＭＳ Ｐゴシック" charset="0"/>
          </a:defRPr>
        </a:defPPr>
      </a:lstStyle>
    </a:lnDef>
  </a:objectDefaults>
  <a:extraClrSchemeLst>
    <a:extraClrScheme>
      <a:clrScheme name="Bullet 1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CF142B"/>
        </a:accent1>
        <a:accent2>
          <a:srgbClr val="C49647"/>
        </a:accent2>
        <a:accent3>
          <a:srgbClr val="FFFFFF"/>
        </a:accent3>
        <a:accent4>
          <a:srgbClr val="000000"/>
        </a:accent4>
        <a:accent5>
          <a:srgbClr val="E4AAAC"/>
        </a:accent5>
        <a:accent6>
          <a:srgbClr val="B1873F"/>
        </a:accent6>
        <a:hlink>
          <a:srgbClr val="00686D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2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959062"/>
        </a:accent1>
        <a:accent2>
          <a:srgbClr val="F4EE9A"/>
        </a:accent2>
        <a:accent3>
          <a:srgbClr val="FFFFFF"/>
        </a:accent3>
        <a:accent4>
          <a:srgbClr val="000000"/>
        </a:accent4>
        <a:accent5>
          <a:srgbClr val="C8C6B7"/>
        </a:accent5>
        <a:accent6>
          <a:srgbClr val="DDD88B"/>
        </a:accent6>
        <a:hlink>
          <a:srgbClr val="EBDE45"/>
        </a:hlink>
        <a:folHlink>
          <a:srgbClr val="443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3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C49647"/>
        </a:accent1>
        <a:accent2>
          <a:srgbClr val="943B10"/>
        </a:accent2>
        <a:accent3>
          <a:srgbClr val="FFFFFF"/>
        </a:accent3>
        <a:accent4>
          <a:srgbClr val="000000"/>
        </a:accent4>
        <a:accent5>
          <a:srgbClr val="DEC9B1"/>
        </a:accent5>
        <a:accent6>
          <a:srgbClr val="86350D"/>
        </a:accent6>
        <a:hlink>
          <a:srgbClr val="DED6A9"/>
        </a:hlink>
        <a:folHlink>
          <a:srgbClr val="4C1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4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A69A82"/>
        </a:accent1>
        <a:accent2>
          <a:srgbClr val="9FC266"/>
        </a:accent2>
        <a:accent3>
          <a:srgbClr val="FFFFFF"/>
        </a:accent3>
        <a:accent4>
          <a:srgbClr val="000000"/>
        </a:accent4>
        <a:accent5>
          <a:srgbClr val="D0CAC1"/>
        </a:accent5>
        <a:accent6>
          <a:srgbClr val="90B05C"/>
        </a:accent6>
        <a:hlink>
          <a:srgbClr val="144436"/>
        </a:hlink>
        <a:folHlink>
          <a:srgbClr val="D2E3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5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000000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9DD9"/>
        </a:accent6>
        <a:hlink>
          <a:srgbClr val="B561B5"/>
        </a:hlink>
        <a:folHlink>
          <a:srgbClr val="CF14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6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00686D"/>
        </a:accent1>
        <a:accent2>
          <a:srgbClr val="C8EFF0"/>
        </a:accent2>
        <a:accent3>
          <a:srgbClr val="FFFFFF"/>
        </a:accent3>
        <a:accent4>
          <a:srgbClr val="000000"/>
        </a:accent4>
        <a:accent5>
          <a:srgbClr val="AAB9BA"/>
        </a:accent5>
        <a:accent6>
          <a:srgbClr val="B5D9D9"/>
        </a:accent6>
        <a:hlink>
          <a:srgbClr val="00A0C2"/>
        </a:hlink>
        <a:folHlink>
          <a:srgbClr val="71D6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7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FF913D"/>
        </a:accent1>
        <a:accent2>
          <a:srgbClr val="F85900"/>
        </a:accent2>
        <a:accent3>
          <a:srgbClr val="FFFFFF"/>
        </a:accent3>
        <a:accent4>
          <a:srgbClr val="000000"/>
        </a:accent4>
        <a:accent5>
          <a:srgbClr val="FFC7AF"/>
        </a:accent5>
        <a:accent6>
          <a:srgbClr val="E15000"/>
        </a:accent6>
        <a:hlink>
          <a:srgbClr val="FFFFFF"/>
        </a:hlink>
        <a:folHlink>
          <a:srgbClr val="FFDF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yota brand presentation v7">
  <a:themeElements>
    <a:clrScheme name="Bullet 1">
      <a:dk1>
        <a:srgbClr val="000000"/>
      </a:dk1>
      <a:lt1>
        <a:srgbClr val="FFFFFF"/>
      </a:lt1>
      <a:dk2>
        <a:srgbClr val="4D4F53"/>
      </a:dk2>
      <a:lt2>
        <a:srgbClr val="CBCDC9"/>
      </a:lt2>
      <a:accent1>
        <a:srgbClr val="CF142B"/>
      </a:accent1>
      <a:accent2>
        <a:srgbClr val="C49647"/>
      </a:accent2>
      <a:accent3>
        <a:srgbClr val="FFFFFF"/>
      </a:accent3>
      <a:accent4>
        <a:srgbClr val="000000"/>
      </a:accent4>
      <a:accent5>
        <a:srgbClr val="E4AAAC"/>
      </a:accent5>
      <a:accent6>
        <a:srgbClr val="B1873F"/>
      </a:accent6>
      <a:hlink>
        <a:srgbClr val="00686D"/>
      </a:hlink>
      <a:folHlink>
        <a:srgbClr val="000000"/>
      </a:folHlink>
    </a:clrScheme>
    <a:fontScheme name="Bullet">
      <a:majorFont>
        <a:latin typeface="Toyota Display"/>
        <a:ea typeface="ＭＳ Ｐゴシック"/>
        <a:cs typeface=""/>
      </a:majorFont>
      <a:minorFont>
        <a:latin typeface="Toyota Tex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6350" cap="flat" cmpd="sng" algn="ctr">
          <a:solidFill>
            <a:srgbClr val="4D4F5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oyota Text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6350" cap="flat" cmpd="sng" algn="ctr">
          <a:solidFill>
            <a:srgbClr val="4D4F5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oyota Text" charset="0"/>
            <a:ea typeface="ＭＳ Ｐゴシック" charset="0"/>
          </a:defRPr>
        </a:defPPr>
      </a:lstStyle>
    </a:lnDef>
  </a:objectDefaults>
  <a:extraClrSchemeLst>
    <a:extraClrScheme>
      <a:clrScheme name="Bullet 1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CF142B"/>
        </a:accent1>
        <a:accent2>
          <a:srgbClr val="C49647"/>
        </a:accent2>
        <a:accent3>
          <a:srgbClr val="FFFFFF"/>
        </a:accent3>
        <a:accent4>
          <a:srgbClr val="000000"/>
        </a:accent4>
        <a:accent5>
          <a:srgbClr val="E4AAAC"/>
        </a:accent5>
        <a:accent6>
          <a:srgbClr val="B1873F"/>
        </a:accent6>
        <a:hlink>
          <a:srgbClr val="00686D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2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959062"/>
        </a:accent1>
        <a:accent2>
          <a:srgbClr val="F4EE9A"/>
        </a:accent2>
        <a:accent3>
          <a:srgbClr val="FFFFFF"/>
        </a:accent3>
        <a:accent4>
          <a:srgbClr val="000000"/>
        </a:accent4>
        <a:accent5>
          <a:srgbClr val="C8C6B7"/>
        </a:accent5>
        <a:accent6>
          <a:srgbClr val="DDD88B"/>
        </a:accent6>
        <a:hlink>
          <a:srgbClr val="EBDE45"/>
        </a:hlink>
        <a:folHlink>
          <a:srgbClr val="443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3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C49647"/>
        </a:accent1>
        <a:accent2>
          <a:srgbClr val="943B10"/>
        </a:accent2>
        <a:accent3>
          <a:srgbClr val="FFFFFF"/>
        </a:accent3>
        <a:accent4>
          <a:srgbClr val="000000"/>
        </a:accent4>
        <a:accent5>
          <a:srgbClr val="DEC9B1"/>
        </a:accent5>
        <a:accent6>
          <a:srgbClr val="86350D"/>
        </a:accent6>
        <a:hlink>
          <a:srgbClr val="DED6A9"/>
        </a:hlink>
        <a:folHlink>
          <a:srgbClr val="4C1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4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A69A82"/>
        </a:accent1>
        <a:accent2>
          <a:srgbClr val="9FC266"/>
        </a:accent2>
        <a:accent3>
          <a:srgbClr val="FFFFFF"/>
        </a:accent3>
        <a:accent4>
          <a:srgbClr val="000000"/>
        </a:accent4>
        <a:accent5>
          <a:srgbClr val="D0CAC1"/>
        </a:accent5>
        <a:accent6>
          <a:srgbClr val="90B05C"/>
        </a:accent6>
        <a:hlink>
          <a:srgbClr val="144436"/>
        </a:hlink>
        <a:folHlink>
          <a:srgbClr val="D2E3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5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000000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9DD9"/>
        </a:accent6>
        <a:hlink>
          <a:srgbClr val="B561B5"/>
        </a:hlink>
        <a:folHlink>
          <a:srgbClr val="CF14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6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00686D"/>
        </a:accent1>
        <a:accent2>
          <a:srgbClr val="C8EFF0"/>
        </a:accent2>
        <a:accent3>
          <a:srgbClr val="FFFFFF"/>
        </a:accent3>
        <a:accent4>
          <a:srgbClr val="000000"/>
        </a:accent4>
        <a:accent5>
          <a:srgbClr val="AAB9BA"/>
        </a:accent5>
        <a:accent6>
          <a:srgbClr val="B5D9D9"/>
        </a:accent6>
        <a:hlink>
          <a:srgbClr val="00A0C2"/>
        </a:hlink>
        <a:folHlink>
          <a:srgbClr val="71D6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7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FF913D"/>
        </a:accent1>
        <a:accent2>
          <a:srgbClr val="F85900"/>
        </a:accent2>
        <a:accent3>
          <a:srgbClr val="FFFFFF"/>
        </a:accent3>
        <a:accent4>
          <a:srgbClr val="000000"/>
        </a:accent4>
        <a:accent5>
          <a:srgbClr val="FFC7AF"/>
        </a:accent5>
        <a:accent6>
          <a:srgbClr val="E15000"/>
        </a:accent6>
        <a:hlink>
          <a:srgbClr val="FFFFFF"/>
        </a:hlink>
        <a:folHlink>
          <a:srgbClr val="FFDF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Bullet">
  <a:themeElements>
    <a:clrScheme name="Toyota">
      <a:dk1>
        <a:srgbClr val="000000"/>
      </a:dk1>
      <a:lt1>
        <a:srgbClr val="FFFFFF"/>
      </a:lt1>
      <a:dk2>
        <a:srgbClr val="4D4F53"/>
      </a:dk2>
      <a:lt2>
        <a:srgbClr val="CCCCCC"/>
      </a:lt2>
      <a:accent1>
        <a:srgbClr val="A7040B"/>
      </a:accent1>
      <a:accent2>
        <a:srgbClr val="D71921"/>
      </a:accent2>
      <a:accent3>
        <a:srgbClr val="002060"/>
      </a:accent3>
      <a:accent4>
        <a:srgbClr val="0065B0"/>
      </a:accent4>
      <a:accent5>
        <a:srgbClr val="3C9028"/>
      </a:accent5>
      <a:accent6>
        <a:srgbClr val="94C103"/>
      </a:accent6>
      <a:hlink>
        <a:srgbClr val="CC3F00"/>
      </a:hlink>
      <a:folHlink>
        <a:srgbClr val="F45F00"/>
      </a:folHlink>
    </a:clrScheme>
    <a:fontScheme name="Bullet">
      <a:majorFont>
        <a:latin typeface="Toyota Display"/>
        <a:ea typeface="ＭＳ Ｐゴシック"/>
        <a:cs typeface=""/>
      </a:majorFont>
      <a:minorFont>
        <a:latin typeface="Toyota Text"/>
        <a:ea typeface="ＭＳ Ｐゴシック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6350" cap="flat" cmpd="sng" algn="ctr">
          <a:solidFill>
            <a:srgbClr val="4D4F5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oyota Text" charset="0"/>
            <a:ea typeface="ＭＳ Ｐゴシック" charset="0"/>
          </a:defRPr>
        </a:defPPr>
      </a:lstStyle>
    </a:lnDef>
  </a:objectDefaults>
  <a:extraClrSchemeLst>
    <a:extraClrScheme>
      <a:clrScheme name="Bullet 1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CF142B"/>
        </a:accent1>
        <a:accent2>
          <a:srgbClr val="C49647"/>
        </a:accent2>
        <a:accent3>
          <a:srgbClr val="FFFFFF"/>
        </a:accent3>
        <a:accent4>
          <a:srgbClr val="000000"/>
        </a:accent4>
        <a:accent5>
          <a:srgbClr val="E4AAAC"/>
        </a:accent5>
        <a:accent6>
          <a:srgbClr val="B1873F"/>
        </a:accent6>
        <a:hlink>
          <a:srgbClr val="00686D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2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959062"/>
        </a:accent1>
        <a:accent2>
          <a:srgbClr val="F4EE9A"/>
        </a:accent2>
        <a:accent3>
          <a:srgbClr val="FFFFFF"/>
        </a:accent3>
        <a:accent4>
          <a:srgbClr val="000000"/>
        </a:accent4>
        <a:accent5>
          <a:srgbClr val="C8C6B7"/>
        </a:accent5>
        <a:accent6>
          <a:srgbClr val="DDD88B"/>
        </a:accent6>
        <a:hlink>
          <a:srgbClr val="EBDE45"/>
        </a:hlink>
        <a:folHlink>
          <a:srgbClr val="443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3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C49647"/>
        </a:accent1>
        <a:accent2>
          <a:srgbClr val="943B10"/>
        </a:accent2>
        <a:accent3>
          <a:srgbClr val="FFFFFF"/>
        </a:accent3>
        <a:accent4>
          <a:srgbClr val="000000"/>
        </a:accent4>
        <a:accent5>
          <a:srgbClr val="DEC9B1"/>
        </a:accent5>
        <a:accent6>
          <a:srgbClr val="86350D"/>
        </a:accent6>
        <a:hlink>
          <a:srgbClr val="DED6A9"/>
        </a:hlink>
        <a:folHlink>
          <a:srgbClr val="4C1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4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A69A82"/>
        </a:accent1>
        <a:accent2>
          <a:srgbClr val="9FC266"/>
        </a:accent2>
        <a:accent3>
          <a:srgbClr val="FFFFFF"/>
        </a:accent3>
        <a:accent4>
          <a:srgbClr val="000000"/>
        </a:accent4>
        <a:accent5>
          <a:srgbClr val="D0CAC1"/>
        </a:accent5>
        <a:accent6>
          <a:srgbClr val="90B05C"/>
        </a:accent6>
        <a:hlink>
          <a:srgbClr val="144436"/>
        </a:hlink>
        <a:folHlink>
          <a:srgbClr val="D2E3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5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000000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9DD9"/>
        </a:accent6>
        <a:hlink>
          <a:srgbClr val="B561B5"/>
        </a:hlink>
        <a:folHlink>
          <a:srgbClr val="CF14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6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00686D"/>
        </a:accent1>
        <a:accent2>
          <a:srgbClr val="C8EFF0"/>
        </a:accent2>
        <a:accent3>
          <a:srgbClr val="FFFFFF"/>
        </a:accent3>
        <a:accent4>
          <a:srgbClr val="000000"/>
        </a:accent4>
        <a:accent5>
          <a:srgbClr val="AAB9BA"/>
        </a:accent5>
        <a:accent6>
          <a:srgbClr val="B5D9D9"/>
        </a:accent6>
        <a:hlink>
          <a:srgbClr val="00A0C2"/>
        </a:hlink>
        <a:folHlink>
          <a:srgbClr val="71D6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 7">
        <a:dk1>
          <a:srgbClr val="000000"/>
        </a:dk1>
        <a:lt1>
          <a:srgbClr val="FFFFFF"/>
        </a:lt1>
        <a:dk2>
          <a:srgbClr val="4D4F53"/>
        </a:dk2>
        <a:lt2>
          <a:srgbClr val="CBCDC9"/>
        </a:lt2>
        <a:accent1>
          <a:srgbClr val="FF913D"/>
        </a:accent1>
        <a:accent2>
          <a:srgbClr val="F85900"/>
        </a:accent2>
        <a:accent3>
          <a:srgbClr val="FFFFFF"/>
        </a:accent3>
        <a:accent4>
          <a:srgbClr val="000000"/>
        </a:accent4>
        <a:accent5>
          <a:srgbClr val="FFC7AF"/>
        </a:accent5>
        <a:accent6>
          <a:srgbClr val="E15000"/>
        </a:accent6>
        <a:hlink>
          <a:srgbClr val="FFFFFF"/>
        </a:hlink>
        <a:folHlink>
          <a:srgbClr val="FFDF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193</Words>
  <Application>Microsoft Office PowerPoint</Application>
  <PresentationFormat>Widescreen</PresentationFormat>
  <Paragraphs>44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ＭＳ Ｐゴシック</vt:lpstr>
      <vt:lpstr>Arial</vt:lpstr>
      <vt:lpstr>Calibri</vt:lpstr>
      <vt:lpstr>Symbol</vt:lpstr>
      <vt:lpstr>Toyota Display</vt:lpstr>
      <vt:lpstr>Toyota Text</vt:lpstr>
      <vt:lpstr>Wingdings 2</vt:lpstr>
      <vt:lpstr>Toyota brand presentation v7</vt:lpstr>
      <vt:lpstr>1_Toyota brand presentation v7</vt:lpstr>
      <vt:lpstr>15_Bullet</vt:lpstr>
      <vt:lpstr>Packager Shell Object</vt:lpstr>
      <vt:lpstr>DiagBox for Toyota- Diagnostic tool support</vt:lpstr>
      <vt:lpstr>Background information:</vt:lpstr>
      <vt:lpstr>Diagnostic tool support-&gt; Current situation</vt:lpstr>
      <vt:lpstr>Rules</vt:lpstr>
      <vt:lpstr>PowerPoint Presentation</vt:lpstr>
      <vt:lpstr>PowerPoint Presentation</vt:lpstr>
      <vt:lpstr>PowerPoint Presentation</vt:lpstr>
    </vt:vector>
  </TitlesOfParts>
  <Company>Toyota Motor Europe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DiagBox for Toyota- Diagnostic tool support</dc:title>
  <dc:creator>Alexandru Ilie (TME)</dc:creator>
  <cp:lastModifiedBy>Alexandru Ilie (TME)</cp:lastModifiedBy>
  <cp:revision>14</cp:revision>
  <dcterms:created xsi:type="dcterms:W3CDTF">2016-06-21T14:14:11Z</dcterms:created>
  <dcterms:modified xsi:type="dcterms:W3CDTF">2016-06-29T12:41:56Z</dcterms:modified>
  <cp:category>Not Protected</cp:category>
</cp:coreProperties>
</file>